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58" r:id="rId11"/>
    <p:sldId id="265" r:id="rId12"/>
    <p:sldId id="266" r:id="rId13"/>
    <p:sldId id="267" r:id="rId14"/>
    <p:sldId id="268" r:id="rId15"/>
    <p:sldId id="269" r:id="rId16"/>
    <p:sldId id="270" r:id="rId17"/>
    <p:sldId id="271" r:id="rId18"/>
    <p:sldId id="272" r:id="rId19"/>
    <p:sldId id="273" r:id="rId20"/>
    <p:sldId id="274" r:id="rId21"/>
    <p:sldId id="275" r:id="rId22"/>
    <p:sldId id="283" r:id="rId23"/>
    <p:sldId id="284" r:id="rId24"/>
    <p:sldId id="276" r:id="rId25"/>
    <p:sldId id="277" r:id="rId26"/>
    <p:sldId id="278" r:id="rId27"/>
    <p:sldId id="279" r:id="rId28"/>
    <p:sldId id="285" r:id="rId29"/>
    <p:sldId id="280"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0A299-7D71-42F0-9626-812379899EB2}"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A299-7D71-42F0-9626-812379899EB2}"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A299-7D71-42F0-9626-812379899EB2}"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66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46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05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4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73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02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2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70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A299-7D71-42F0-9626-812379899EB2}"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63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33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48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0A299-7D71-42F0-9626-812379899EB2}"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0A299-7D71-42F0-9626-812379899EB2}"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0A299-7D71-42F0-9626-812379899EB2}"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0A299-7D71-42F0-9626-812379899EB2}"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0A299-7D71-42F0-9626-812379899EB2}"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0A299-7D71-42F0-9626-812379899EB2}"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0A299-7D71-42F0-9626-812379899EB2}"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9961E-AC83-44DB-8511-8FBB561716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0A299-7D71-42F0-9626-812379899EB2}" type="datetimeFigureOut">
              <a:rPr lang="en-US" smtClean="0"/>
              <a:pPr/>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9961E-AC83-44DB-8511-8FBB561716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2673D-174E-43D7-A145-FF4A97412D7E}"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47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8136"/>
            <a:ext cx="9265920" cy="6949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Pelaksanaan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undang-undang</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syariah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Terengganu</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04800" y="1600200"/>
            <a:ext cx="4038600"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Catatan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awal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bersurat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752600" y="2705100"/>
            <a:ext cx="72147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Tarikh penggubalan pada tahun 1303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masehi</a:t>
            </a:r>
            <a:endParaRPr lang="en-US"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228600" y="4152900"/>
            <a:ext cx="4038600"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2001</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676400" y="5257800"/>
            <a:ext cx="72909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Enakmen Kesalahan Jenayah Syariah (Takzir) diluluskan </a:t>
            </a:r>
            <a:endParaRPr lang="en-US"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171128" y="238780"/>
            <a:ext cx="8744272"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berkaitan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hukuman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Takzir</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grpSp>
        <p:nvGrpSpPr>
          <p:cNvPr id="4" name="Group 3"/>
          <p:cNvGrpSpPr/>
          <p:nvPr/>
        </p:nvGrpSpPr>
        <p:grpSpPr>
          <a:xfrm>
            <a:off x="762000" y="1577955"/>
            <a:ext cx="3810000" cy="1625600"/>
            <a:chOff x="2169137" y="0"/>
            <a:chExt cx="2731401" cy="1625600"/>
          </a:xfrm>
          <a:solidFill>
            <a:srgbClr val="00B0F0"/>
          </a:solidFill>
        </p:grpSpPr>
        <p:sp>
          <p:nvSpPr>
            <p:cNvPr id="5" name="Rounded Rectangle 4"/>
            <p:cNvSpPr/>
            <p:nvPr/>
          </p:nvSpPr>
          <p:spPr>
            <a:xfrm>
              <a:off x="2169137" y="0"/>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p:nvPr/>
          </p:nvSpPr>
          <p:spPr>
            <a:xfrm>
              <a:off x="2248492" y="793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4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Mempersendakan</a:t>
              </a:r>
              <a:r>
                <a:rPr lang="en-US" sz="24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al Quran </a:t>
              </a:r>
              <a:r>
                <a:rPr lang="en-US" sz="24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dan</a:t>
              </a:r>
              <a:r>
                <a:rPr lang="en-US" sz="24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al hadith</a:t>
              </a:r>
              <a:endParaRPr lang="en-MY" sz="2400" kern="1200" dirty="0">
                <a:ln w="12700">
                  <a:solidFill>
                    <a:schemeClr val="tx1"/>
                  </a:solidFill>
                </a:ln>
                <a:effectLst>
                  <a:glow rad="101600">
                    <a:schemeClr val="bg2">
                      <a:alpha val="60000"/>
                    </a:schemeClr>
                  </a:glow>
                  <a:outerShdw blurRad="38100" dist="38100" dir="2700000" algn="tl">
                    <a:srgbClr val="000000">
                      <a:alpha val="43137"/>
                    </a:srgbClr>
                  </a:outerShdw>
                </a:effectLst>
              </a:endParaRPr>
            </a:p>
          </p:txBody>
        </p:sp>
      </p:grpSp>
      <p:grpSp>
        <p:nvGrpSpPr>
          <p:cNvPr id="7" name="Group 6"/>
          <p:cNvGrpSpPr/>
          <p:nvPr/>
        </p:nvGrpSpPr>
        <p:grpSpPr>
          <a:xfrm>
            <a:off x="4343400" y="3556000"/>
            <a:ext cx="3785755" cy="1625600"/>
            <a:chOff x="103" y="1219199"/>
            <a:chExt cx="4139366" cy="1625600"/>
          </a:xfrm>
          <a:solidFill>
            <a:srgbClr val="92D050"/>
          </a:solidFill>
        </p:grpSpPr>
        <p:sp>
          <p:nvSpPr>
            <p:cNvPr id="8" name="Rounded Rectangle 7"/>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9"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Minum arak, judi khalwat </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ounded Rectangle 2"/>
          <p:cNvSpPr/>
          <p:nvPr/>
        </p:nvSpPr>
        <p:spPr>
          <a:xfrm>
            <a:off x="609601" y="1295400"/>
            <a:ext cx="8182004" cy="11430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Memastikan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terpelihara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609600" y="2721120"/>
            <a:ext cx="8182005" cy="127747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Mengekang sebarang bentuk penularan budaya songsang</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643922" y="4343400"/>
            <a:ext cx="8182004" cy="11430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Menghindari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umat</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Islam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terjerumus</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kelembah</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zina</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Flowchart: Connector 5"/>
          <p:cNvSpPr/>
          <p:nvPr/>
        </p:nvSpPr>
        <p:spPr>
          <a:xfrm>
            <a:off x="609600" y="1953519"/>
            <a:ext cx="457200" cy="382456"/>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7" name="Flowchart: Connector 6"/>
          <p:cNvSpPr/>
          <p:nvPr/>
        </p:nvSpPr>
        <p:spPr>
          <a:xfrm>
            <a:off x="609600" y="3481664"/>
            <a:ext cx="457200" cy="382456"/>
          </a:xfrm>
          <a:prstGeom prst="flowChartConnector">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8" name="Flowchart: Connector 7"/>
          <p:cNvSpPr/>
          <p:nvPr/>
        </p:nvSpPr>
        <p:spPr>
          <a:xfrm>
            <a:off x="609600" y="5027744"/>
            <a:ext cx="457200" cy="382456"/>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9" name="Notched Right Arrow 8"/>
          <p:cNvSpPr/>
          <p:nvPr/>
        </p:nvSpPr>
        <p:spPr>
          <a:xfrm>
            <a:off x="2514600" y="5259779"/>
            <a:ext cx="5943600" cy="15240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Jumlah</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anak</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luar</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nikah</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a:solidFill>
                  <a:schemeClr val="tx1"/>
                </a:solidFill>
                <a:effectLst>
                  <a:outerShdw blurRad="38100" dist="38100" dir="2700000" algn="tl">
                    <a:srgbClr val="000000">
                      <a:alpha val="43137"/>
                    </a:srgbClr>
                  </a:outerShdw>
                </a:effectLst>
                <a:latin typeface="Arial Black" pitchFamily="34" charset="0"/>
              </a:rPr>
              <a:t>yang </a:t>
            </a:r>
            <a:r>
              <a:rPr lang="en-US" sz="2400" dirty="0" err="1">
                <a:solidFill>
                  <a:schemeClr val="tx1"/>
                </a:solidFill>
                <a:effectLst>
                  <a:outerShdw blurRad="38100" dist="38100" dir="2700000" algn="tl">
                    <a:srgbClr val="000000">
                      <a:alpha val="43137"/>
                    </a:srgbClr>
                  </a:outerShdw>
                </a:effectLst>
                <a:latin typeface="Arial Black" pitchFamily="34" charset="0"/>
              </a:rPr>
              <a:t>membimbangkan</a:t>
            </a:r>
            <a:r>
              <a:rPr lang="en-US" sz="2400" dirty="0" smtClean="0">
                <a:solidFill>
                  <a:schemeClr val="tx1"/>
                </a:solidFill>
                <a:effectLst>
                  <a:outerShdw blurRad="38100" dist="38100" dir="2700000" algn="tl">
                    <a:srgbClr val="000000">
                      <a:alpha val="43137"/>
                    </a:srgbClr>
                  </a:outerShdw>
                </a:effectLst>
                <a:latin typeface="Arial Black" pitchFamily="34" charset="0"/>
              </a:rPr>
              <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Rectangle 9"/>
          <p:cNvSpPr/>
          <p:nvPr/>
        </p:nvSpPr>
        <p:spPr>
          <a:xfrm>
            <a:off x="0" y="76200"/>
            <a:ext cx="9096404"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penggubalan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enakmen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kesalahan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jenayah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syariah</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220216" y="159603"/>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32</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350603"/>
            <a:ext cx="8771384" cy="1384995"/>
          </a:xfrm>
          <a:prstGeom prst="rect">
            <a:avLst/>
          </a:prstGeom>
          <a:solidFill>
            <a:schemeClr val="bg1"/>
          </a:solidFill>
        </p:spPr>
        <p:txBody>
          <a:bodyPr wrap="square">
            <a:spAutoFit/>
          </a:bodyPr>
          <a:lstStyle/>
          <a:p>
            <a:pPr algn="ctr"/>
            <a:r>
              <a:rPr lang="ms-MY" sz="2800" dirty="0"/>
              <a:t>“</a:t>
            </a:r>
            <a:r>
              <a:rPr lang="ms-MY" sz="2800" i="1" dirty="0"/>
              <a:t>Dan janganlah kamu menghampiri zina, sesungguhnya zina itu </a:t>
            </a:r>
            <a:r>
              <a:rPr lang="ms-MY" sz="2800" i="1" dirty="0" err="1"/>
              <a:t>adalah</a:t>
            </a:r>
            <a:r>
              <a:rPr lang="ms-MY" sz="2800" i="1" dirty="0"/>
              <a:t> satu perbuatan yang keji dan satu jalan yang jahat”.</a:t>
            </a:r>
            <a:endParaRPr lang="en-MY" sz="2800" dirty="0"/>
          </a:p>
        </p:txBody>
      </p:sp>
      <p:sp>
        <p:nvSpPr>
          <p:cNvPr id="5" name="Rectangle 4"/>
          <p:cNvSpPr/>
          <p:nvPr/>
        </p:nvSpPr>
        <p:spPr>
          <a:xfrm>
            <a:off x="220216" y="2446853"/>
            <a:ext cx="8771384" cy="830997"/>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وَلَا تَقْرَبُوا الزِّنَا ۖ إِنَّهُ كَانَ فَاحِشَةً وَسَاءَ سَبِيلًا</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ounded Rectangle 2"/>
          <p:cNvSpPr/>
          <p:nvPr/>
        </p:nvSpPr>
        <p:spPr>
          <a:xfrm>
            <a:off x="838197" y="1660394"/>
            <a:ext cx="8077203"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melarang</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perbuatan</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p>
          <a:p>
            <a:pPr algn="ctr">
              <a:defRPr/>
            </a:pP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menghampiri</a:t>
            </a: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8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Zina</a:t>
            </a:r>
            <a:endParaRPr lang="en-US" sz="2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28600"/>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Ayat</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38199" y="3276600"/>
            <a:ext cx="8077201"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Lelaki dan perempua</a:t>
            </a: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 tidak dibenarkan melakukan khalwat</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Notched Right Arrow 5"/>
          <p:cNvSpPr/>
          <p:nvPr/>
        </p:nvSpPr>
        <p:spPr>
          <a:xfrm>
            <a:off x="567720" y="1828800"/>
            <a:ext cx="4915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567720" y="3352800"/>
            <a:ext cx="5677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ounded Rectangle 2"/>
          <p:cNvSpPr/>
          <p:nvPr/>
        </p:nvSpPr>
        <p:spPr>
          <a:xfrm>
            <a:off x="838197" y="1736594"/>
            <a:ext cx="4876803"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Pelaku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zina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berkahwin</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304800"/>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Hukuman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penzina</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38199" y="3352800"/>
            <a:ext cx="4876801"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Pelaku zina belum berkahwin</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Notched Right Arrow 5"/>
          <p:cNvSpPr/>
          <p:nvPr/>
        </p:nvSpPr>
        <p:spPr>
          <a:xfrm>
            <a:off x="567720" y="1905000"/>
            <a:ext cx="4915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567720" y="3429000"/>
            <a:ext cx="5677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Rectangle 7"/>
          <p:cNvSpPr/>
          <p:nvPr/>
        </p:nvSpPr>
        <p:spPr>
          <a:xfrm>
            <a:off x="6096000" y="1905000"/>
            <a:ext cx="2324100"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600" b="1" dirty="0" smtClean="0"/>
              <a:t>Hukuman rejam</a:t>
            </a:r>
            <a:endParaRPr lang="en-MY" sz="2600" b="1" dirty="0"/>
          </a:p>
        </p:txBody>
      </p:sp>
      <p:sp>
        <p:nvSpPr>
          <p:cNvPr id="9" name="Rectangle 8"/>
          <p:cNvSpPr/>
          <p:nvPr/>
        </p:nvSpPr>
        <p:spPr>
          <a:xfrm>
            <a:off x="6217722" y="3439924"/>
            <a:ext cx="2324100"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600" b="1" dirty="0" smtClean="0"/>
              <a:t>Hukuman</a:t>
            </a:r>
          </a:p>
          <a:p>
            <a:pPr algn="ctr"/>
            <a:r>
              <a:rPr lang="ms-MY" sz="2600" b="1" dirty="0" smtClean="0"/>
              <a:t> 100 sebatan</a:t>
            </a:r>
            <a:endParaRPr lang="en-MY" sz="2600" b="1" dirty="0"/>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220216" y="65544"/>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An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Nur</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2</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799344"/>
            <a:ext cx="8771384" cy="2677656"/>
          </a:xfrm>
          <a:prstGeom prst="rect">
            <a:avLst/>
          </a:prstGeom>
          <a:solidFill>
            <a:schemeClr val="bg1"/>
          </a:solidFill>
        </p:spPr>
        <p:txBody>
          <a:bodyPr wrap="square">
            <a:spAutoFit/>
          </a:bodyPr>
          <a:lstStyle/>
          <a:p>
            <a:pPr algn="ctr"/>
            <a:r>
              <a:rPr lang="ms-MY" sz="2400" dirty="0"/>
              <a:t>“</a:t>
            </a:r>
            <a:r>
              <a:rPr lang="ms-MY" sz="2400" i="1" dirty="0"/>
              <a:t>Perempuan yang berzina dan lelaki yang berzina, hendaklah kamu sebat tiap-tiap seorang dari keduanya seratus kali sebat; dan </a:t>
            </a:r>
            <a:r>
              <a:rPr lang="ms-MY" sz="2400" i="1" dirty="0" err="1"/>
              <a:t>janganlah</a:t>
            </a:r>
            <a:r>
              <a:rPr lang="ms-MY" sz="2400" i="1" dirty="0"/>
              <a:t> kamu dipengaruhi oleh perasaan belas kasihan terhadap keduanya dalam menjalankan agama Allah, jika benar kamu beriman kepada Allah dan hari Akhirat; dan </a:t>
            </a:r>
            <a:r>
              <a:rPr lang="ms-MY" sz="2400" i="1" dirty="0" err="1"/>
              <a:t>hendaklah</a:t>
            </a:r>
            <a:r>
              <a:rPr lang="ms-MY" sz="2400" i="1" dirty="0"/>
              <a:t> disaksikan hukuman seksa yang dikenakan kepada mereka itu oleh sekumpulan dari orang yang beriman”.</a:t>
            </a:r>
            <a:endParaRPr lang="en-MY" sz="2400" dirty="0"/>
          </a:p>
        </p:txBody>
      </p:sp>
      <p:sp>
        <p:nvSpPr>
          <p:cNvPr id="5" name="Rectangle 4"/>
          <p:cNvSpPr/>
          <p:nvPr/>
        </p:nvSpPr>
        <p:spPr>
          <a:xfrm>
            <a:off x="220216" y="1437144"/>
            <a:ext cx="8771384"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الزَّانِيَةُ وَالزَّانِي فَاجْلِدُوا كُلَّ وَاحِدٍ مِّنْهُمَا مِائَةَ جَلْدَةٍ ۖ وَلَا تَأْخُذْكُم بِهِمَا رَأْفَةٌ فِي دِينِ اللَّهِ إِن كُنتُمْ تُؤْمِنُونَ بِاللَّهِ وَالْيَوْمِ الْآخِرِ ۖ وَلْيَشْهَدْ عَذَابَهُمَا طَائِفَةٌ مِّنَ الْمُؤْمِنِينَ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ounded Rectangle 2"/>
          <p:cNvSpPr/>
          <p:nvPr/>
        </p:nvSpPr>
        <p:spPr>
          <a:xfrm>
            <a:off x="609601" y="1369621"/>
            <a:ext cx="8182004" cy="11430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Memelihara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zuriat</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keturunan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82223"/>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Pengharaman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Zina</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09600" y="2795341"/>
            <a:ext cx="8182005" cy="127747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Memelihara institusi kekeluargaan. Menghindari daripada kecelaruan hidup dan mengelakkan manusia tundu</a:t>
            </a: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 kepada nafsu serakah </a:t>
            </a: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643922" y="4417621"/>
            <a:ext cx="8182004" cy="11430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Menghindari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kelahiran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anak-anak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luar</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nikah</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Flowchart: Connector 6"/>
          <p:cNvSpPr/>
          <p:nvPr/>
        </p:nvSpPr>
        <p:spPr>
          <a:xfrm>
            <a:off x="609600" y="2027740"/>
            <a:ext cx="457200" cy="382456"/>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8" name="Flowchart: Connector 7"/>
          <p:cNvSpPr/>
          <p:nvPr/>
        </p:nvSpPr>
        <p:spPr>
          <a:xfrm>
            <a:off x="609600" y="3555885"/>
            <a:ext cx="457200" cy="382456"/>
          </a:xfrm>
          <a:prstGeom prst="flowChartConnector">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9" name="Flowchart: Connector 8"/>
          <p:cNvSpPr/>
          <p:nvPr/>
        </p:nvSpPr>
        <p:spPr>
          <a:xfrm>
            <a:off x="609600" y="5101965"/>
            <a:ext cx="457200" cy="382456"/>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10" name="Notched Right Arrow 9"/>
          <p:cNvSpPr/>
          <p:nvPr/>
        </p:nvSpPr>
        <p:spPr>
          <a:xfrm>
            <a:off x="2514600" y="5334000"/>
            <a:ext cx="5943600" cy="15240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Jumlah</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anak</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luar</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nikah</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a:solidFill>
                  <a:schemeClr val="tx1"/>
                </a:solidFill>
                <a:effectLst>
                  <a:outerShdw blurRad="38100" dist="38100" dir="2700000" algn="tl">
                    <a:srgbClr val="000000">
                      <a:alpha val="43137"/>
                    </a:srgbClr>
                  </a:outerShdw>
                </a:effectLst>
                <a:latin typeface="Arial Black" pitchFamily="34" charset="0"/>
              </a:rPr>
              <a:t>yang </a:t>
            </a:r>
            <a:r>
              <a:rPr lang="en-US" sz="2400" dirty="0" err="1">
                <a:solidFill>
                  <a:schemeClr val="tx1"/>
                </a:solidFill>
                <a:effectLst>
                  <a:outerShdw blurRad="38100" dist="38100" dir="2700000" algn="tl">
                    <a:srgbClr val="000000">
                      <a:alpha val="43137"/>
                    </a:srgbClr>
                  </a:outerShdw>
                </a:effectLst>
                <a:latin typeface="Arial Black" pitchFamily="34" charset="0"/>
              </a:rPr>
              <a:t>membimbangkan</a:t>
            </a:r>
            <a:r>
              <a:rPr lang="en-US" sz="2400" dirty="0" smtClean="0">
                <a:solidFill>
                  <a:schemeClr val="tx1"/>
                </a:solidFill>
                <a:effectLst>
                  <a:outerShdw blurRad="38100" dist="38100" dir="2700000" algn="tl">
                    <a:srgbClr val="000000">
                      <a:alpha val="43137"/>
                    </a:srgbClr>
                  </a:outerShdw>
                </a:effectLst>
                <a:latin typeface="Arial Black" pitchFamily="34" charset="0"/>
              </a:rPr>
              <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171128" y="365780"/>
            <a:ext cx="8744272" cy="523220"/>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Rumusan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Khutbah</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grpSp>
        <p:nvGrpSpPr>
          <p:cNvPr id="4" name="Group 3"/>
          <p:cNvGrpSpPr/>
          <p:nvPr/>
        </p:nvGrpSpPr>
        <p:grpSpPr>
          <a:xfrm>
            <a:off x="533400" y="1422400"/>
            <a:ext cx="7331753" cy="1295400"/>
            <a:chOff x="2169137" y="-358755"/>
            <a:chExt cx="2731401" cy="1625600"/>
          </a:xfrm>
          <a:solidFill>
            <a:srgbClr val="00B0F0"/>
          </a:solidFill>
        </p:grpSpPr>
        <p:sp>
          <p:nvSpPr>
            <p:cNvPr id="5" name="Rounded Rectangle 4"/>
            <p:cNvSpPr/>
            <p:nvPr/>
          </p:nvSpPr>
          <p:spPr>
            <a:xfrm>
              <a:off x="2169137" y="-358755"/>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p:nvPr/>
          </p:nvSpPr>
          <p:spPr>
            <a:xfrm>
              <a:off x="2248492" y="-2825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penekanan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aspek</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kerukunan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kesusilaan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400" kern="1200" dirty="0">
                <a:ln w="12700">
                  <a:solidFill>
                    <a:schemeClr val="tx1"/>
                  </a:solidFill>
                </a:ln>
                <a:effectLst>
                  <a:glow rad="101600">
                    <a:schemeClr val="tx1">
                      <a:alpha val="60000"/>
                    </a:schemeClr>
                  </a:glow>
                  <a:outerShdw blurRad="38100" dist="38100" dir="2700000" algn="tl">
                    <a:srgbClr val="000000">
                      <a:alpha val="43137"/>
                    </a:srgbClr>
                  </a:outerShdw>
                </a:effectLst>
              </a:endParaRPr>
            </a:p>
          </p:txBody>
        </p:sp>
      </p:grpSp>
      <p:grpSp>
        <p:nvGrpSpPr>
          <p:cNvPr id="7" name="Group 6"/>
          <p:cNvGrpSpPr/>
          <p:nvPr/>
        </p:nvGrpSpPr>
        <p:grpSpPr>
          <a:xfrm>
            <a:off x="457200" y="2870200"/>
            <a:ext cx="7367156" cy="1371600"/>
            <a:chOff x="103" y="1219199"/>
            <a:chExt cx="4139366" cy="1625600"/>
          </a:xfrm>
          <a:solidFill>
            <a:srgbClr val="92D050"/>
          </a:solidFill>
        </p:grpSpPr>
        <p:sp>
          <p:nvSpPr>
            <p:cNvPr id="8" name="Rounded Rectangle 7"/>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9"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kern="1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Masyarakat bertamadun mesti mencegah kemungkaran</a:t>
              </a:r>
              <a:endParaRPr lang="en-MY" sz="2400" kern="1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0" name="Group 9"/>
          <p:cNvGrpSpPr/>
          <p:nvPr/>
        </p:nvGrpSpPr>
        <p:grpSpPr>
          <a:xfrm>
            <a:off x="2209800" y="4546600"/>
            <a:ext cx="6248400" cy="1625600"/>
            <a:chOff x="-3586907" y="1219199"/>
            <a:chExt cx="12072816" cy="1625600"/>
          </a:xfrm>
          <a:solidFill>
            <a:schemeClr val="accent4">
              <a:lumMod val="75000"/>
            </a:schemeClr>
          </a:solidFill>
        </p:grpSpPr>
        <p:sp>
          <p:nvSpPr>
            <p:cNvPr id="11" name="Rounded Rectangle 10"/>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ounded Rectangle 4"/>
            <p:cNvSpPr/>
            <p:nvPr/>
          </p:nvSpPr>
          <p:spPr>
            <a:xfrm>
              <a:off x="-3586907" y="1298554"/>
              <a:ext cx="11993461" cy="1466890"/>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Mendukung agenda </a:t>
              </a:r>
              <a:r>
                <a:rPr lang="ms-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memperkasakan</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syariat Islam</a:t>
              </a:r>
              <a:endParaRPr lang="en-MY" sz="2400" kern="1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
        <p:nvSpPr>
          <p:cNvPr id="13" name="Bent-Up Arrow 12"/>
          <p:cNvSpPr/>
          <p:nvPr/>
        </p:nvSpPr>
        <p:spPr>
          <a:xfrm rot="5400000">
            <a:off x="1289601" y="4118245"/>
            <a:ext cx="1196154" cy="1184556"/>
          </a:xfrm>
          <a:prstGeom prst="ben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MY">
              <a:effectLst>
                <a:glow rad="101600">
                  <a:schemeClr val="tx1">
                    <a:alpha val="60000"/>
                  </a:schemeClr>
                </a:glow>
              </a:effectLst>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220216" y="41196"/>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49</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733800"/>
            <a:ext cx="8600256" cy="3046988"/>
          </a:xfrm>
          <a:prstGeom prst="rect">
            <a:avLst/>
          </a:prstGeom>
          <a:solidFill>
            <a:schemeClr val="bg1"/>
          </a:solidFill>
        </p:spPr>
        <p:txBody>
          <a:bodyPr wrap="square">
            <a:spAutoFit/>
          </a:bodyPr>
          <a:lstStyle/>
          <a:p>
            <a:pPr algn="ctr"/>
            <a:r>
              <a:rPr lang="ms-MY" sz="2400" dirty="0"/>
              <a:t>“</a:t>
            </a:r>
            <a:r>
              <a:rPr lang="ms-MY" sz="2400" i="1" dirty="0"/>
              <a:t>Dan hendaklah engkau menjalankan hukum di antara mereka dengan apa yang telah diturunkan oleh Allah dan </a:t>
            </a:r>
            <a:r>
              <a:rPr lang="ms-MY" sz="2400" i="1" dirty="0" err="1"/>
              <a:t>janganlah</a:t>
            </a:r>
            <a:r>
              <a:rPr lang="ms-MY" sz="2400" i="1" dirty="0"/>
              <a:t> engkau menurut hawa nafsu mereka, dan </a:t>
            </a:r>
            <a:r>
              <a:rPr lang="ms-MY" sz="2400" i="1" dirty="0" err="1"/>
              <a:t>berjaga-jagalah</a:t>
            </a:r>
            <a:r>
              <a:rPr lang="ms-MY" sz="2400" i="1" dirty="0"/>
              <a:t> supaya mereka tidak </a:t>
            </a:r>
            <a:r>
              <a:rPr lang="ms-MY" sz="2400" i="1" dirty="0" err="1"/>
              <a:t>memesongkanmu</a:t>
            </a:r>
            <a:r>
              <a:rPr lang="ms-MY" sz="2400" i="1" dirty="0"/>
              <a:t> dari sesuatu hukum yang telah diturunkan oleh Allah </a:t>
            </a:r>
            <a:r>
              <a:rPr lang="ms-MY" sz="2400" i="1" dirty="0" err="1"/>
              <a:t>kepadamu</a:t>
            </a:r>
            <a:r>
              <a:rPr lang="ms-MY" sz="2400" i="1" dirty="0"/>
              <a:t>. Kemudian jika mereka berpaling maka ketahuilah, </a:t>
            </a:r>
            <a:r>
              <a:rPr lang="ms-MY" sz="2400" i="1" dirty="0" err="1"/>
              <a:t>hanyasanya</a:t>
            </a:r>
            <a:r>
              <a:rPr lang="ms-MY" sz="2400" i="1" dirty="0"/>
              <a:t> Allah mahu menyeksa mereka dengan sebab setengah dari dosa-dosa mereka; dan sesungguhnya kebanyakan dari umat manusia itu adalah orang yang </a:t>
            </a:r>
            <a:r>
              <a:rPr lang="ms-MY" sz="2400" i="1" dirty="0" err="1"/>
              <a:t>fasik</a:t>
            </a:r>
            <a:r>
              <a:rPr lang="ms-MY" sz="2400" i="1" dirty="0"/>
              <a:t>”.</a:t>
            </a:r>
            <a:endParaRPr lang="en-MY" sz="2400" b="1" dirty="0"/>
          </a:p>
        </p:txBody>
      </p:sp>
      <p:sp>
        <p:nvSpPr>
          <p:cNvPr id="5" name="Rectangle 4"/>
          <p:cNvSpPr/>
          <p:nvPr/>
        </p:nvSpPr>
        <p:spPr>
          <a:xfrm>
            <a:off x="306760" y="990600"/>
            <a:ext cx="8532440" cy="2800767"/>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وَأَنِ احْكُم بَيْنَهُم بِمَا أَنزَلَ اللَّهُ وَلَا تَتَّبِعْ أَهْوَاءَهُمْ وَاحْذَرْهُمْ أَن يَفْتِنُوكَ عَن بَعْضِ مَا أَنزَلَ اللَّهُ إِلَيْكَ ۖ فَإِن تَوَلَّوْا فَاعْلَمْ أَنَّمَا يُرِيدُ اللَّهُ أَن يُصِيبَهُم بِبَعْضِ ذُنُوبِهِمْ ۗ وَإِنَّ كَثِيرًا مِّنَ النَّاسِ لَفَاسِقُونَ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378768" y="1561743"/>
            <a:ext cx="8460432" cy="2400657"/>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50011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6903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251520" y="1600200"/>
            <a:ext cx="8676456" cy="3785652"/>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ﻓِﻲْ اﻟْﻜِﺘَﺎبِ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وَاﻟﺴﱡﻨﱠﺔ</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وَﻧـَﻔَﻌَﻨِﻲْ وَإِﻳﱠﺎﻛُﻢْ ﺑِﺎﻵْﻳَﺎتِ وَاﻟْﺤِﻜْﻤَﺔ،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وَلَكُمْ وَلِسَائِرِ الْمُسْلِمِيْنَ وَالْمُسْلِمَاتِ فَاسْتَغْفِرُوْهُ</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إِنَّهُ هُوَ الْغَفُوْرُ الرَّحِيْمُ</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2263765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7054764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125288" y="231393"/>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613625"/>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725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419600"/>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107504" y="118408"/>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2053948"/>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385608"/>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683568" y="2690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052172"/>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0231"/>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8519775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220216" y="322183"/>
            <a:ext cx="8888288"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350603"/>
            <a:ext cx="8771384" cy="1384995"/>
          </a:xfrm>
          <a:prstGeom prst="rect">
            <a:avLst/>
          </a:prstGeom>
          <a:solidFill>
            <a:schemeClr val="bg1"/>
          </a:solidFill>
        </p:spPr>
        <p:txBody>
          <a:bodyPr wrap="square">
            <a:spAutoFit/>
          </a:bodyPr>
          <a:lstStyle/>
          <a:p>
            <a:pPr algn="ctr"/>
            <a:r>
              <a:rPr lang="ms-MY" sz="2800" b="1" dirty="0" smtClean="0">
                <a:effectLst>
                  <a:outerShdw blurRad="38100" dist="38100" dir="2700000" algn="tl">
                    <a:srgbClr val="000000">
                      <a:alpha val="43137"/>
                    </a:srgbClr>
                  </a:outerShdw>
                </a:effectLst>
              </a:rPr>
              <a:t>Sesiapa yang berselawat ke atas ku dengan satu selawat, nescaya Allah akan berselawat ke atasnya dengan sepuluh selawat.</a:t>
            </a:r>
            <a:endParaRPr lang="en-MY" sz="2800" b="1" dirty="0">
              <a:effectLst>
                <a:outerShdw blurRad="38100" dist="38100" dir="2700000" algn="tl">
                  <a:srgbClr val="000000">
                    <a:alpha val="43137"/>
                  </a:srgbClr>
                </a:outerShdw>
              </a:effectLst>
            </a:endParaRPr>
          </a:p>
        </p:txBody>
      </p:sp>
      <p:sp>
        <p:nvSpPr>
          <p:cNvPr id="5" name="Rectangle 4"/>
          <p:cNvSpPr/>
          <p:nvPr/>
        </p:nvSpPr>
        <p:spPr>
          <a:xfrm>
            <a:off x="220216" y="1759803"/>
            <a:ext cx="8771384" cy="769441"/>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 عَلَىَّ وَاحِدَة ًصَلَّى اللهُ عليه بِهَا عَشَرًا</a:t>
            </a:r>
            <a:endParaRPr lang="ms-MY" sz="4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9138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179512" y="1719060"/>
            <a:ext cx="8748464" cy="1754326"/>
          </a:xfrm>
          <a:prstGeom prst="rect">
            <a:avLst/>
          </a:prstGeom>
          <a:solidFill>
            <a:schemeClr val="lt1">
              <a:alpha val="71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36255"/>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306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06730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44604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8901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77403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34833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231508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165923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58476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79500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26429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360624" y="1640919"/>
            <a:ext cx="8531856" cy="1446550"/>
          </a:xfrm>
          <a:prstGeom prst="rect">
            <a:avLst/>
          </a:prstGeom>
          <a:solidFill>
            <a:schemeClr val="lt1">
              <a:alpha val="58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وَعَلَى آلِهِ وَصَحْبِهِ وَمَنْ تَبِعَهُمْ بِإِحْسَانٍ إِلَى يَوْمِ الدِّيْن.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155519"/>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3096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929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810935"/>
            <a:ext cx="9144000" cy="5970865"/>
          </a:xfrm>
          <a:prstGeom prst="rect">
            <a:avLst/>
          </a:prstGeom>
          <a:solidFill>
            <a:schemeClr val="bg1">
              <a:alpha val="56000"/>
            </a:schemeClr>
          </a:solidFill>
        </p:spPr>
        <p:txBody>
          <a:bodyPr>
            <a:spAutoFit/>
          </a:bodyPr>
          <a:lstStyle/>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02</a:t>
            </a:r>
            <a:r>
              <a:rPr lang="en-MY" sz="1600" b="1" dirty="0" smtClean="0">
                <a:solidFill>
                  <a:prstClr val="black"/>
                </a:solidFill>
                <a:effectLst>
                  <a:outerShdw blurRad="38100" dist="38100" dir="2700000" algn="tl">
                    <a:srgbClr val="000000">
                      <a:alpha val="43137"/>
                    </a:srgbClr>
                  </a:outerShdw>
                </a:effectLst>
                <a:cs typeface="Arial" charset="0"/>
              </a:rPr>
              <a:t>/11/2018</a:t>
            </a:r>
          </a:p>
          <a:p>
            <a:pPr algn="ctr">
              <a:defRPr/>
            </a:pPr>
            <a:endParaRPr lang="en-MY" sz="16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ZINA DAN KESANNYA KEPADA MASYARAKAT</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1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ISLAM </a:t>
            </a:r>
            <a:r>
              <a:rPr lang="en-MY" sz="1700" b="1" dirty="0">
                <a:solidFill>
                  <a:prstClr val="black"/>
                </a:solidFill>
                <a:effectLst>
                  <a:outerShdw blurRad="38100" dist="38100" dir="2700000" algn="tl">
                    <a:srgbClr val="000000">
                      <a:alpha val="43137"/>
                    </a:srgbClr>
                  </a:outerShdw>
                </a:effectLst>
                <a:cs typeface="Arial" charset="0"/>
              </a:rPr>
              <a:t>AGAMA PENGAJARAN, BIMBINGAN DAN PEMELIHARAAN SUPAYA HIDUP MANUSIA SELARI DENGAN SYARIAT DAN BERADA DI ATAS LANDASAN YANG BETUL, TIDAK TERSASAR DARIPADA KEBENARAN. UNTUK MENJAMIN SEMUA ITU DIPERUNTUKKAN UNDANG2 MENGANDUNGI HUKUMAN, QISAS , HUDUD DAN TAKZIR</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0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NEGERI </a:t>
            </a:r>
            <a:r>
              <a:rPr lang="en-MY" sz="1700" b="1" dirty="0">
                <a:solidFill>
                  <a:prstClr val="black"/>
                </a:solidFill>
                <a:effectLst>
                  <a:outerShdw blurRad="38100" dist="38100" dir="2700000" algn="tl">
                    <a:srgbClr val="000000">
                      <a:alpha val="43137"/>
                    </a:srgbClr>
                  </a:outerShdw>
                </a:effectLst>
                <a:cs typeface="Arial" charset="0"/>
              </a:rPr>
              <a:t>TERENGGANU YANG TERAWAL MEWUJUDKAN UNDANG-UNDANG SYARIAH HINGGA DIWARTAKAN ENAKMEN KESALAHAN JENAYAH SYARIAH TAHUN 2001 BAGI MEMELIHARA UMAT ISLAM DARIPADA UNSUR-UNSUR NEGATIF DAN MENGEKANG BUDAYA SONGSANG SEPERTI ZINA, LIWAT, MUSAHAQAH DAN KHALWAT</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1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JENAYAH </a:t>
            </a:r>
            <a:r>
              <a:rPr lang="en-MY" sz="1700" b="1" dirty="0">
                <a:solidFill>
                  <a:prstClr val="black"/>
                </a:solidFill>
                <a:effectLst>
                  <a:outerShdw blurRad="38100" dist="38100" dir="2700000" algn="tl">
                    <a:srgbClr val="000000">
                      <a:alpha val="43137"/>
                    </a:srgbClr>
                  </a:outerShdw>
                </a:effectLst>
                <a:cs typeface="Arial" charset="0"/>
              </a:rPr>
              <a:t>ZINA YANG BOLEH MEMBAWA KECELARUAN, MENCEMARKAN GENERASI DAN KEHORMATAN PERLU DISEKAT DARIPADA BIBIT-BIBIT YANG MENDORONG SEPERTI KHALWAT, SUMBANG MAHRAM DAN PERGAULAN BEBAS MELALUI PERUNTUKAN ENAKMEN JENAYAH </a:t>
            </a:r>
            <a:r>
              <a:rPr lang="en-MY" sz="1700" b="1" dirty="0" smtClean="0">
                <a:solidFill>
                  <a:prstClr val="black"/>
                </a:solidFill>
                <a:effectLst>
                  <a:outerShdw blurRad="38100" dist="38100" dir="2700000" algn="tl">
                    <a:srgbClr val="000000">
                      <a:alpha val="43137"/>
                    </a:srgbClr>
                  </a:outerShdw>
                </a:effectLst>
                <a:cs typeface="Arial" charset="0"/>
              </a:rPr>
              <a:t>SYARIAH.</a:t>
            </a:r>
          </a:p>
          <a:p>
            <a:pPr marL="342900" indent="-342900" algn="just">
              <a:buFontTx/>
              <a:buAutoNum type="arabicPeriod"/>
              <a:defRPr/>
            </a:pPr>
            <a:endParaRPr lang="en-MY" sz="10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JENAYAH </a:t>
            </a:r>
            <a:r>
              <a:rPr lang="en-MY" sz="1700" b="1" dirty="0">
                <a:solidFill>
                  <a:prstClr val="black"/>
                </a:solidFill>
                <a:effectLst>
                  <a:outerShdw blurRad="38100" dist="38100" dir="2700000" algn="tl">
                    <a:srgbClr val="000000">
                      <a:alpha val="43137"/>
                    </a:srgbClr>
                  </a:outerShdw>
                </a:effectLst>
                <a:cs typeface="Arial" charset="0"/>
              </a:rPr>
              <a:t>SYARIAH KHUSUSNYA ZINA PERLU DISEKAT DAN  DIHAPUSKAN DEMI : </a:t>
            </a:r>
            <a:endParaRPr lang="en-MY" sz="1700" b="1" dirty="0" smtClean="0">
              <a:solidFill>
                <a:prstClr val="black"/>
              </a:solidFill>
              <a:effectLst>
                <a:outerShdw blurRad="38100" dist="38100" dir="2700000" algn="tl">
                  <a:srgbClr val="000000">
                    <a:alpha val="43137"/>
                  </a:srgbClr>
                </a:outerShdw>
              </a:effectLst>
              <a:cs typeface="Arial" charset="0"/>
            </a:endParaRPr>
          </a:p>
          <a:p>
            <a:pPr algn="just">
              <a:defRPr/>
            </a:pP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4.1</a:t>
            </a: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MEMELIHARA </a:t>
            </a:r>
            <a:r>
              <a:rPr lang="en-MY" sz="1700" b="1" dirty="0">
                <a:solidFill>
                  <a:prstClr val="black"/>
                </a:solidFill>
                <a:effectLst>
                  <a:outerShdw blurRad="38100" dist="38100" dir="2700000" algn="tl">
                    <a:srgbClr val="000000">
                      <a:alpha val="43137"/>
                    </a:srgbClr>
                  </a:outerShdw>
                </a:effectLst>
                <a:cs typeface="Arial" charset="0"/>
              </a:rPr>
              <a:t>KESUCIAN ZURIAT DAN SIFAT KEPERTANGGUNGJAWABAN</a:t>
            </a:r>
            <a:r>
              <a:rPr lang="en-MY" sz="1700"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4.2</a:t>
            </a: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MELINDUNGI </a:t>
            </a:r>
            <a:r>
              <a:rPr lang="en-MY" sz="1700" b="1" dirty="0">
                <a:solidFill>
                  <a:prstClr val="black"/>
                </a:solidFill>
                <a:effectLst>
                  <a:outerShdw blurRad="38100" dist="38100" dir="2700000" algn="tl">
                    <a:srgbClr val="000000">
                      <a:alpha val="43137"/>
                    </a:srgbClr>
                  </a:outerShdw>
                </a:effectLst>
                <a:cs typeface="Arial" charset="0"/>
              </a:rPr>
              <a:t>KEHIDUPAN DARIPADA KECELARUAN DAN KETIDAKTENTUAN</a:t>
            </a:r>
            <a:r>
              <a:rPr lang="en-MY" sz="1700"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4.3. MENYELAMATKAN </a:t>
            </a:r>
            <a:r>
              <a:rPr lang="en-MY" sz="1700" b="1" dirty="0">
                <a:solidFill>
                  <a:prstClr val="black"/>
                </a:solidFill>
                <a:effectLst>
                  <a:outerShdw blurRad="38100" dist="38100" dir="2700000" algn="tl">
                    <a:srgbClr val="000000">
                      <a:alpha val="43137"/>
                    </a:srgbClr>
                  </a:outerShdw>
                </a:effectLst>
                <a:cs typeface="Arial" charset="0"/>
              </a:rPr>
              <a:t>GENERASI TERTENTU DARIPADA PANDANGAN NEGATIF </a:t>
            </a:r>
            <a:r>
              <a:rPr lang="en-MY" sz="1700" b="1" dirty="0" smtClean="0">
                <a:solidFill>
                  <a:prstClr val="black"/>
                </a:solidFill>
                <a:effectLst>
                  <a:outerShdw blurRad="38100" dist="38100" dir="2700000" algn="tl">
                    <a:srgbClr val="000000">
                      <a:alpha val="43137"/>
                    </a:srgbClr>
                  </a:outerShdw>
                </a:effectLst>
                <a:cs typeface="Arial" charset="0"/>
              </a:rPr>
              <a:t>		        MASYARAKAT</a:t>
            </a:r>
            <a:r>
              <a:rPr lang="en-MY" sz="1700" b="1" dirty="0">
                <a:solidFill>
                  <a:prstClr val="black"/>
                </a:solidFill>
                <a:effectLst>
                  <a:outerShdw blurRad="38100" dist="38100" dir="2700000" algn="tl">
                    <a:srgbClr val="000000">
                      <a:alpha val="43137"/>
                    </a:srgbClr>
                  </a:outerShdw>
                </a:effectLst>
                <a:cs typeface="Arial" charset="0"/>
              </a:rPr>
              <a:t>.</a:t>
            </a:r>
            <a:endParaRPr lang="en-MY" sz="1600"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83862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73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931838"/>
            <a:ext cx="8686800" cy="769441"/>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وأُوْصِيْكُمْ وَإِيَّاىَ بِتَقْوَى الله فَقَدْ فَازَ الْمُتَّقُوْنَ.</a:t>
            </a:r>
            <a:endParaRPr lang="en-US"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6200" y="3845768"/>
            <a:ext cx="9144000" cy="1569660"/>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720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171128" y="152400"/>
            <a:ext cx="8744272" cy="954107"/>
          </a:xfrm>
          <a:prstGeom prst="rect">
            <a:avLst/>
          </a:prstGeom>
        </p:spPr>
        <p:txBody>
          <a:bodyPr wrap="square">
            <a:spAutoFit/>
          </a:bodyPr>
          <a:lstStyle/>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Agama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Pengajaran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Pemeliharaan</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265129"/>
            <a:ext cx="4457700"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600" b="1" dirty="0" smtClean="0"/>
              <a:t>Setiap perbuatan akan dipertanggungjawabkan</a:t>
            </a:r>
            <a:endParaRPr lang="en-MY" sz="2600" b="1" dirty="0"/>
          </a:p>
        </p:txBody>
      </p:sp>
      <p:sp>
        <p:nvSpPr>
          <p:cNvPr id="5" name="Rectangle 4"/>
          <p:cNvSpPr/>
          <p:nvPr/>
        </p:nvSpPr>
        <p:spPr>
          <a:xfrm>
            <a:off x="1485900" y="2939296"/>
            <a:ext cx="6553200" cy="89255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ms-MY" sz="2600" b="1" dirty="0" smtClean="0"/>
              <a:t>Allah </a:t>
            </a:r>
            <a:r>
              <a:rPr lang="ms-MY" sz="2600" b="1" dirty="0" smtClean="0"/>
              <a:t>menurunkan kitab serta </a:t>
            </a:r>
            <a:r>
              <a:rPr lang="ms-MY" sz="2600" b="1" dirty="0" err="1" smtClean="0"/>
              <a:t>mengutuskan</a:t>
            </a:r>
            <a:r>
              <a:rPr lang="ms-MY" sz="2600" b="1" dirty="0" smtClean="0"/>
              <a:t> Rasul sebagai  panduan dan ikutan</a:t>
            </a:r>
            <a:endParaRPr lang="en-MY" sz="2600" b="1" dirty="0"/>
          </a:p>
        </p:txBody>
      </p:sp>
      <p:sp>
        <p:nvSpPr>
          <p:cNvPr id="6" name="Down Arrow 5"/>
          <p:cNvSpPr/>
          <p:nvPr/>
        </p:nvSpPr>
        <p:spPr>
          <a:xfrm>
            <a:off x="6858000" y="5019020"/>
            <a:ext cx="1905000" cy="1295400"/>
          </a:xfrm>
          <a:prstGeom prst="downArrow">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sp>
        <p:nvSpPr>
          <p:cNvPr id="7" name="Rectangle 6"/>
          <p:cNvSpPr/>
          <p:nvPr/>
        </p:nvSpPr>
        <p:spPr>
          <a:xfrm>
            <a:off x="1485900" y="3984248"/>
            <a:ext cx="6553200" cy="89255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ms-MY" sz="2600" b="1" dirty="0" smtClean="0"/>
              <a:t>Diwariskan kepada umat akhir zaman dengan </a:t>
            </a:r>
            <a:r>
              <a:rPr lang="ms-MY" sz="2600" b="1" dirty="0" err="1" smtClean="0"/>
              <a:t>Al</a:t>
            </a:r>
            <a:r>
              <a:rPr lang="ms-MY" sz="2600" b="1" dirty="0" smtClean="0"/>
              <a:t> Quran dan Sunnah</a:t>
            </a:r>
            <a:endParaRPr lang="en-MY" sz="2600" b="1" dirty="0"/>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220216" y="333851"/>
            <a:ext cx="8888288"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362271"/>
            <a:ext cx="8771384" cy="1200329"/>
          </a:xfrm>
          <a:prstGeom prst="rect">
            <a:avLst/>
          </a:prstGeom>
          <a:solidFill>
            <a:schemeClr val="bg1"/>
          </a:solidFill>
        </p:spPr>
        <p:txBody>
          <a:bodyPr wrap="square">
            <a:spAutoFit/>
          </a:bodyPr>
          <a:lstStyle/>
          <a:p>
            <a:pPr algn="ctr"/>
            <a:r>
              <a:rPr lang="ms-MY" sz="2400" dirty="0"/>
              <a:t>“</a:t>
            </a:r>
            <a:r>
              <a:rPr lang="ms-MY" sz="2400" i="1" dirty="0"/>
              <a:t>Aku tinggalkan kepada kamu dengan apa yang kamu pegang padanya, tidak akan </a:t>
            </a:r>
            <a:r>
              <a:rPr lang="ms-MY" sz="2400" i="1" dirty="0" err="1"/>
              <a:t>mejadikan</a:t>
            </a:r>
            <a:r>
              <a:rPr lang="ms-MY" sz="2400" i="1" dirty="0"/>
              <a:t> kamu sesat buat selama-lamanya, iaitu Kitab Allah  dan </a:t>
            </a:r>
            <a:r>
              <a:rPr lang="ms-MY" sz="2400" i="1" dirty="0" err="1"/>
              <a:t>sunnahku</a:t>
            </a:r>
            <a:r>
              <a:rPr lang="ms-MY" sz="2400" i="1" dirty="0"/>
              <a:t>”. </a:t>
            </a:r>
            <a:endParaRPr lang="en-MY" sz="2400" dirty="0"/>
          </a:p>
        </p:txBody>
      </p:sp>
      <p:sp>
        <p:nvSpPr>
          <p:cNvPr id="5" name="Rectangle 4"/>
          <p:cNvSpPr/>
          <p:nvPr/>
        </p:nvSpPr>
        <p:spPr>
          <a:xfrm>
            <a:off x="220216" y="1771471"/>
            <a:ext cx="8771384"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تَرَكْتُ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فِيْكُمْ 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تَمَسَّكْتُمْ بِهِ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تَضِلُّوْا بَعْدِيْ أَبَدًا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كِتَابَ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وَسُنَّتي</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84822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5250"/>
            <a:ext cx="9144000" cy="6762750"/>
          </a:xfrm>
          <a:prstGeom prst="rect">
            <a:avLst/>
          </a:prstGeom>
          <a:noFill/>
          <a:ln w="9525">
            <a:noFill/>
            <a:miter lim="800000"/>
            <a:headEnd/>
            <a:tailEnd/>
          </a:ln>
          <a:effec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Merealisasikan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Al Quran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Sunnah</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718" y="1524000"/>
            <a:ext cx="5523132" cy="1295400"/>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tersasar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kebenaran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776850" y="3655993"/>
            <a:ext cx="3062350" cy="1143000"/>
          </a:xfrm>
          <a:prstGeom prst="roundRect">
            <a:avLst>
              <a:gd name="adj" fmla="val 19735"/>
            </a:avLst>
          </a:prstGeom>
          <a:solidFill>
            <a:schemeClr val="accent3">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Ditetapkan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87036" y="4106707"/>
            <a:ext cx="4384964" cy="523220"/>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i-FI" sz="2800" b="1" dirty="0" smtClean="0"/>
              <a:t>Hudud dan Qisas</a:t>
            </a:r>
            <a:endParaRPr lang="fi-FI" sz="2800" b="1" dirty="0"/>
          </a:p>
        </p:txBody>
      </p:sp>
      <p:sp>
        <p:nvSpPr>
          <p:cNvPr id="7" name="Rectangle 6"/>
          <p:cNvSpPr/>
          <p:nvPr/>
        </p:nvSpPr>
        <p:spPr>
          <a:xfrm>
            <a:off x="187036" y="4983033"/>
            <a:ext cx="4384964" cy="523220"/>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i-FI" sz="2800" b="1" dirty="0" smtClean="0"/>
              <a:t>Takzir</a:t>
            </a:r>
            <a:endParaRPr lang="fi-FI" sz="2800" b="1" dirty="0"/>
          </a:p>
        </p:txBody>
      </p:sp>
      <p:sp>
        <p:nvSpPr>
          <p:cNvPr id="8" name="Rounded Rectangle 7"/>
          <p:cNvSpPr/>
          <p:nvPr/>
        </p:nvSpPr>
        <p:spPr>
          <a:xfrm>
            <a:off x="5776850" y="4934753"/>
            <a:ext cx="3062350" cy="1143000"/>
          </a:xfrm>
          <a:prstGeom prst="roundRect">
            <a:avLst>
              <a:gd name="adj" fmla="val 19735"/>
            </a:avLst>
          </a:prstGeom>
          <a:solidFill>
            <a:schemeClr val="accent3">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Ditetapkan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pemerintah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a:off x="4523014" y="3655993"/>
            <a:ext cx="1143000" cy="22860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1531</Words>
  <Application>Microsoft Office PowerPoint</Application>
  <PresentationFormat>On-screen Show (4:3)</PresentationFormat>
  <Paragraphs>143</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9</cp:revision>
  <dcterms:created xsi:type="dcterms:W3CDTF">2018-10-31T21:19:14Z</dcterms:created>
  <dcterms:modified xsi:type="dcterms:W3CDTF">2018-11-01T09:57:43Z</dcterms:modified>
</cp:coreProperties>
</file>